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5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901200" y="2600133"/>
            <a:ext cx="6389600" cy="8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725600" y="4939533"/>
            <a:ext cx="67408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84835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5313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1251333" y="1661367"/>
            <a:ext cx="9562800" cy="40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21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1pPr>
            <a:lvl2pPr marL="1219170" lvl="1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2pPr>
            <a:lvl3pPr marL="1828754" lvl="2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3pPr>
            <a:lvl4pPr marL="2438339" lvl="3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4pPr>
            <a:lvl5pPr marL="3047924" lvl="4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5pPr>
            <a:lvl6pPr marL="3657509" lvl="5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6pPr>
            <a:lvl7pPr marL="4267093" lvl="6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7pPr>
            <a:lvl8pPr marL="4876678" lvl="7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8pPr>
            <a:lvl9pPr marL="5486263" lvl="8" indent="-402157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23725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4717996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4717996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8038071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8038071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397929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397929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397933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4718000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8038067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7406103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5714000" y="3777167"/>
            <a:ext cx="4876400" cy="8596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5525400" y="4733133"/>
            <a:ext cx="525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508010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2467367" y="1543900"/>
            <a:ext cx="7257200" cy="34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3309200" y="5260800"/>
            <a:ext cx="557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457298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2583117" y="3284233"/>
            <a:ext cx="3186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2583117" y="4197433"/>
            <a:ext cx="3186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6422084" y="3284233"/>
            <a:ext cx="3186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6422084" y="4197433"/>
            <a:ext cx="3186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51185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4717996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4717996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8038071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8038071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397929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397929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995615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1_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698000" y="1825333"/>
            <a:ext cx="8796000" cy="28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3309200" y="3359367"/>
            <a:ext cx="557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843808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851505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82526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69935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2990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849926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Title + Two Lis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61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422988" y="3535700"/>
            <a:ext cx="4345200" cy="23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6231803" y="3535700"/>
            <a:ext cx="4345200" cy="23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617999" y="2606833"/>
            <a:ext cx="43452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6426799" y="2606833"/>
            <a:ext cx="43452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12894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11978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11978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37203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37203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62428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62428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87653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87653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814398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Three 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6662400" y="882457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6548000" y="1687800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6662400" y="2798924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6548000" y="3604267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6662400" y="4715391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6548000" y="5520733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737161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Title + Six Columns 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4717996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4717997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8038071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8038069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397929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397933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4717996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4717997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8038071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8038069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397929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397933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913181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 + Four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7248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784317" y="3146433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784317" y="2284068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784317" y="5318600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784317" y="4456235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6770884" y="3146433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6770884" y="2284068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6770884" y="5318600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6770884" y="4456235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24887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9293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1251333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658392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36461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84494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One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750400" y="3256067"/>
            <a:ext cx="66912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3862000" y="4521767"/>
            <a:ext cx="4468000" cy="15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810621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1233160" y="1013833"/>
            <a:ext cx="40916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1233167" y="2245700"/>
            <a:ext cx="4407200" cy="1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1233167" y="4760000"/>
            <a:ext cx="44072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333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333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8318423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Title + Bullet point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5822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 + lis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63403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8565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94317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116233" y="1729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7116233" y="3458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1pPr>
            <a:lvl2pPr marL="1219170" lvl="1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2pPr>
            <a:lvl3pPr marL="1828754" lvl="2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3pPr>
            <a:lvl4pPr marL="2438339" lvl="3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4pPr>
            <a:lvl5pPr marL="3047924" lvl="4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5pPr>
            <a:lvl6pPr marL="3657509" lvl="5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6pPr>
            <a:lvl7pPr marL="4267093" lvl="6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7pPr>
            <a:lvl8pPr marL="4876678" lvl="7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8pPr>
            <a:lvl9pPr marL="5486263" lvl="8" indent="-440256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2930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1239303" y="581577"/>
            <a:ext cx="3662000" cy="54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371899" y="552068"/>
            <a:ext cx="10168735" cy="3845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429886" y="-469214"/>
            <a:ext cx="12413063" cy="4693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7940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1251333" y="2359433"/>
            <a:ext cx="3828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2133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6271167" y="1212800"/>
            <a:ext cx="4625200" cy="44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4298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16094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4119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2561000" y="2179233"/>
            <a:ext cx="7070000" cy="148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3715400" y="4125967"/>
            <a:ext cx="4761200" cy="7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1219170" lvl="1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2pPr>
            <a:lvl3pPr marL="1828754" lvl="2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3pPr>
            <a:lvl4pPr marL="2438339" lvl="3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400">
                <a:solidFill>
                  <a:schemeClr val="accent1"/>
                </a:solidFill>
              </a:defRPr>
            </a:lvl4pPr>
            <a:lvl5pPr marL="3047924" lvl="4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5pPr>
            <a:lvl6pPr marL="3657509" lvl="5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6pPr>
            <a:lvl7pPr marL="4267093" lvl="6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400">
                <a:solidFill>
                  <a:schemeClr val="accent1"/>
                </a:solidFill>
              </a:defRPr>
            </a:lvl7pPr>
            <a:lvl8pPr marL="4876678" lvl="7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8pPr>
            <a:lvl9pPr marL="5486263" lvl="8" indent="-457189" algn="ctr">
              <a:spcBef>
                <a:spcPts val="2133"/>
              </a:spcBef>
              <a:spcAft>
                <a:spcPts val="2133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4079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506709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56" name="Google Shape;156;p3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961164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drive/folders/1CeUG0VdYBlS0V9K9JsO6C-3XIZPOpmVB?usp=shari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0000" y="3505180"/>
            <a:ext cx="6740800" cy="619600"/>
          </a:xfrm>
        </p:spPr>
        <p:txBody>
          <a:bodyPr/>
          <a:lstStyle/>
          <a:p>
            <a:r>
              <a:rPr lang="en-IN" dirty="0" smtClean="0"/>
              <a:t>(ISM Review </a:t>
            </a:r>
            <a:r>
              <a:rPr lang="en-IN" dirty="0" smtClean="0"/>
              <a:t>– </a:t>
            </a:r>
            <a:r>
              <a:rPr lang="en-IN" dirty="0" smtClean="0"/>
              <a:t>3)</a:t>
            </a:r>
            <a:endParaRPr lang="en-IN" dirty="0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761782" y="242415"/>
            <a:ext cx="8317236" cy="3155208"/>
          </a:xfrm>
        </p:spPr>
        <p:txBody>
          <a:bodyPr/>
          <a:lstStyle/>
          <a:p>
            <a:r>
              <a:rPr lang="en-GB" dirty="0"/>
              <a:t>Anti-ARP s</a:t>
            </a:r>
            <a:r>
              <a:rPr lang="en-GB" dirty="0" smtClean="0"/>
              <a:t>ystem </a:t>
            </a:r>
            <a:r>
              <a:rPr lang="en-GB" dirty="0"/>
              <a:t>to detect, prevent and recover from Man-in-the-Middle </a:t>
            </a:r>
            <a:r>
              <a:rPr lang="en-GB" dirty="0" smtClean="0"/>
              <a:t>attacks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1385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References: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400" dirty="0"/>
              <a:t>[1] Y. Kim, S. </a:t>
            </a:r>
            <a:r>
              <a:rPr lang="en-IN" sz="1400" dirty="0" err="1"/>
              <a:t>Ahn</a:t>
            </a:r>
            <a:r>
              <a:rPr lang="en-IN" sz="1400" dirty="0"/>
              <a:t>, N. C. </a:t>
            </a:r>
            <a:r>
              <a:rPr lang="en-IN" sz="1400" dirty="0" err="1"/>
              <a:t>Thang</a:t>
            </a:r>
            <a:r>
              <a:rPr lang="en-IN" sz="1400" dirty="0"/>
              <a:t>, D. Choi and M. Park, "ARP Poisoning Attack Detection Based on ARP Update State in Software-Defined Networks," 2019 International Conference on Information Networking (ICOIN), Kuala Lumpur, Malaysia, 2019, pp. 366-371, </a:t>
            </a:r>
            <a:r>
              <a:rPr lang="en-IN" sz="1400" dirty="0" err="1"/>
              <a:t>doi</a:t>
            </a:r>
            <a:r>
              <a:rPr lang="en-IN" sz="1400" dirty="0"/>
              <a:t>: 10.1109/ICOIN.2019.8718158. </a:t>
            </a:r>
            <a:endParaRPr lang="en-IN" sz="1400" dirty="0" smtClean="0"/>
          </a:p>
          <a:p>
            <a:r>
              <a:rPr lang="en-IN" sz="1400" dirty="0" smtClean="0"/>
              <a:t>[</a:t>
            </a:r>
            <a:r>
              <a:rPr lang="en-IN" sz="1400" dirty="0"/>
              <a:t>2] B. </a:t>
            </a:r>
            <a:r>
              <a:rPr lang="en-IN" sz="1400" dirty="0" err="1"/>
              <a:t>Zdrnja</a:t>
            </a:r>
            <a:r>
              <a:rPr lang="en-IN" sz="1400" dirty="0"/>
              <a:t>, "Malicious JavaScript Insertion through ARP Poisoning Attacks," in IEEE Security &amp; Privacy, vol. 7, no. 3, pp. 72-74, May-June 2009, </a:t>
            </a:r>
            <a:r>
              <a:rPr lang="en-IN" sz="1400" dirty="0" err="1"/>
              <a:t>doi</a:t>
            </a:r>
            <a:r>
              <a:rPr lang="en-IN" sz="1400" dirty="0"/>
              <a:t>: 10.1109/MSP.2009.72. </a:t>
            </a:r>
            <a:endParaRPr lang="en-IN" sz="1400" dirty="0" smtClean="0"/>
          </a:p>
          <a:p>
            <a:r>
              <a:rPr lang="en-IN" sz="1400" dirty="0" smtClean="0"/>
              <a:t>[</a:t>
            </a:r>
            <a:r>
              <a:rPr lang="en-IN" sz="1400" dirty="0"/>
              <a:t>3] S. Kumar and S. </a:t>
            </a:r>
            <a:r>
              <a:rPr lang="en-IN" sz="1400" dirty="0" err="1"/>
              <a:t>Tapaswi</a:t>
            </a:r>
            <a:r>
              <a:rPr lang="en-IN" sz="1400" dirty="0"/>
              <a:t>, "A centralized detection and prevention technique against ARP poisoning," Proceedings Title: 2012 International Conference on Cyber Security, Cyber Warfare and Digital Forensic (</a:t>
            </a:r>
            <a:r>
              <a:rPr lang="en-IN" sz="1400" dirty="0" err="1"/>
              <a:t>CyberSec</a:t>
            </a:r>
            <a:r>
              <a:rPr lang="en-IN" sz="1400" dirty="0"/>
              <a:t>), Kuala Lumpur, 2012, pp. 259-264, </a:t>
            </a:r>
            <a:r>
              <a:rPr lang="en-IN" sz="1400" dirty="0" err="1"/>
              <a:t>doi</a:t>
            </a:r>
            <a:r>
              <a:rPr lang="en-IN" sz="1400" dirty="0"/>
              <a:t>: 10.1109/CyberSec.2012.6246087. </a:t>
            </a:r>
          </a:p>
        </p:txBody>
      </p:sp>
    </p:spTree>
    <p:extLst>
      <p:ext uri="{BB962C8B-B14F-4D97-AF65-F5344CB8AC3E}">
        <p14:creationId xmlns:p14="http://schemas.microsoft.com/office/powerpoint/2010/main" val="295962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Appendix: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The python code, screen recordings and the remaining documents can be found here:</a:t>
            </a:r>
          </a:p>
          <a:p>
            <a:pPr marL="186262" indent="0">
              <a:buNone/>
            </a:pPr>
            <a:endParaRPr lang="en-IN" sz="1200" dirty="0" smtClean="0"/>
          </a:p>
          <a:p>
            <a:r>
              <a:rPr lang="en-IN" sz="1200" dirty="0">
                <a:hlinkClick r:id="rId2"/>
              </a:rPr>
              <a:t>https://</a:t>
            </a:r>
            <a:r>
              <a:rPr lang="en-IN" sz="1200" dirty="0" smtClean="0">
                <a:hlinkClick r:id="rId2"/>
              </a:rPr>
              <a:t>drive.google.com/drive/folders/1CeUG0VdYBlS0V9K9JsO6C-3XIZPOpmVB?usp=sharing</a:t>
            </a:r>
            <a:r>
              <a:rPr lang="en-IN" sz="12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5788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Submitted by..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333" y="2382696"/>
            <a:ext cx="6595200" cy="3681200"/>
          </a:xfrm>
        </p:spPr>
        <p:txBody>
          <a:bodyPr/>
          <a:lstStyle/>
          <a:p>
            <a:r>
              <a:rPr lang="en-IN" sz="2400" dirty="0" smtClean="0"/>
              <a:t>Krish Jani – 18BEC1010</a:t>
            </a:r>
          </a:p>
          <a:p>
            <a:r>
              <a:rPr lang="en-IN" sz="2400" dirty="0" smtClean="0"/>
              <a:t>Madhav Chaturvedi – 18BEC1036</a:t>
            </a:r>
          </a:p>
          <a:p>
            <a:r>
              <a:rPr lang="en-IN" sz="2400" dirty="0" err="1" smtClean="0"/>
              <a:t>Nitesh</a:t>
            </a:r>
            <a:r>
              <a:rPr lang="en-IN" sz="2400" dirty="0" smtClean="0"/>
              <a:t> - 17MIS1098</a:t>
            </a:r>
          </a:p>
          <a:p>
            <a:r>
              <a:rPr lang="en-IN" sz="2400" dirty="0" err="1" smtClean="0"/>
              <a:t>Devadathan</a:t>
            </a:r>
            <a:r>
              <a:rPr lang="en-IN" sz="2400" dirty="0" smtClean="0"/>
              <a:t> -  </a:t>
            </a:r>
            <a:r>
              <a:rPr lang="en-IN" sz="2400" dirty="0"/>
              <a:t>17MIS1105</a:t>
            </a:r>
          </a:p>
          <a:p>
            <a:pPr marL="186262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1211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Detection of the attack:</a:t>
            </a:r>
            <a:endParaRPr lang="en-IN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251333" y="1308846"/>
            <a:ext cx="9076008" cy="532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718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Prevention: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333" y="1566909"/>
            <a:ext cx="6595200" cy="3681200"/>
          </a:xfrm>
        </p:spPr>
        <p:txBody>
          <a:bodyPr/>
          <a:lstStyle/>
          <a:p>
            <a:r>
              <a:rPr lang="en-IN" dirty="0" smtClean="0"/>
              <a:t>First we’ll observe the ARP cache.</a:t>
            </a:r>
          </a:p>
          <a:p>
            <a:r>
              <a:rPr lang="en-IN" dirty="0" smtClean="0"/>
              <a:t>Here the flag masks are denoted with ‘C’, that means it’s dynamic and hence out system is vulnerable to the attack.</a:t>
            </a:r>
            <a:endParaRPr lang="en-IN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471778" y="3129803"/>
            <a:ext cx="7062622" cy="280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450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Cont</a:t>
            </a:r>
            <a:r>
              <a:rPr lang="en-IN" dirty="0" smtClean="0"/>
              <a:t>…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333" y="1575873"/>
            <a:ext cx="6595200" cy="3681200"/>
          </a:xfrm>
        </p:spPr>
        <p:txBody>
          <a:bodyPr/>
          <a:lstStyle/>
          <a:p>
            <a:r>
              <a:rPr lang="en-IN" dirty="0" smtClean="0"/>
              <a:t>Now, in order to prevent the attack from being performed, we have to change the ARP cache from dynamic to static.</a:t>
            </a:r>
            <a:endParaRPr lang="en-IN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332143" y="3110118"/>
            <a:ext cx="6514390" cy="26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03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Cont..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333" y="1710343"/>
            <a:ext cx="6595200" cy="3681200"/>
          </a:xfrm>
        </p:spPr>
        <p:txBody>
          <a:bodyPr/>
          <a:lstStyle/>
          <a:p>
            <a:r>
              <a:rPr lang="en-IN" dirty="0" smtClean="0"/>
              <a:t>Here as we can see, even if we perform the attack, the ARP cache is clean.</a:t>
            </a:r>
            <a:endParaRPr lang="en-IN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51332" y="2563133"/>
            <a:ext cx="7695443" cy="413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843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Recovery: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333" y="1459331"/>
            <a:ext cx="6595200" cy="3681200"/>
          </a:xfrm>
        </p:spPr>
        <p:txBody>
          <a:bodyPr/>
          <a:lstStyle/>
          <a:p>
            <a:r>
              <a:rPr lang="en-IN" dirty="0" smtClean="0"/>
              <a:t>Here we have an option to run the test continuously. </a:t>
            </a:r>
            <a:endParaRPr lang="en-IN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51333" y="2096192"/>
            <a:ext cx="7883702" cy="454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25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Cont</a:t>
            </a:r>
            <a:r>
              <a:rPr lang="en-IN" dirty="0" smtClean="0"/>
              <a:t>…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Now once the attack is detected, it will ask us if we remember the actual mac address. In this case we don’t.</a:t>
            </a:r>
          </a:p>
          <a:p>
            <a:r>
              <a:rPr lang="en-IN" dirty="0" smtClean="0"/>
              <a:t>So the system will find the actual MAC address from the previously stored clean set of values and restructure the ARP cache.</a:t>
            </a:r>
          </a:p>
          <a:p>
            <a:r>
              <a:rPr lang="en-IN" dirty="0" smtClean="0"/>
              <a:t>Once this is done, our ARP cache is clean again, as it was before the attack happened.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6075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Cont</a:t>
            </a:r>
            <a:r>
              <a:rPr lang="en-IN" dirty="0" smtClean="0"/>
              <a:t>…</a:t>
            </a:r>
            <a:endParaRPr lang="en-IN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51333" y="1848567"/>
            <a:ext cx="8002531" cy="456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0263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Futuristic Background by Slidesgo</Template>
  <TotalTime>52</TotalTime>
  <Words>383</Words>
  <Application>Microsoft Office PowerPoint</Application>
  <PresentationFormat>Widescreen</PresentationFormat>
  <Paragraphs>30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Montserrat</vt:lpstr>
      <vt:lpstr>Montserrat ExtraBold</vt:lpstr>
      <vt:lpstr>Montserrat Medium</vt:lpstr>
      <vt:lpstr>Proxima Nova</vt:lpstr>
      <vt:lpstr>Proxima Nova Semibold</vt:lpstr>
      <vt:lpstr>Futuristic Background by Slidesgo</vt:lpstr>
      <vt:lpstr>Slidesgo Final Pages</vt:lpstr>
      <vt:lpstr>Anti-ARP system to detect, prevent and recover from Man-in-the-Middle attacks</vt:lpstr>
      <vt:lpstr>Submitted by..</vt:lpstr>
      <vt:lpstr>Detection of the attack:</vt:lpstr>
      <vt:lpstr>Prevention:</vt:lpstr>
      <vt:lpstr>Cont…</vt:lpstr>
      <vt:lpstr>Cont.. </vt:lpstr>
      <vt:lpstr>Recovery:</vt:lpstr>
      <vt:lpstr>Cont… </vt:lpstr>
      <vt:lpstr>Cont…</vt:lpstr>
      <vt:lpstr>References:</vt:lpstr>
      <vt:lpstr>Appendix: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Massive MIMO Base Station antenna design to support Spatial Modulation</dc:title>
  <dc:creator>Krish Jani</dc:creator>
  <cp:lastModifiedBy>Krish Jani</cp:lastModifiedBy>
  <cp:revision>8</cp:revision>
  <dcterms:created xsi:type="dcterms:W3CDTF">2021-04-29T10:06:46Z</dcterms:created>
  <dcterms:modified xsi:type="dcterms:W3CDTF">2021-06-02T17:36:51Z</dcterms:modified>
</cp:coreProperties>
</file>